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12" r:id="rId3"/>
    <p:sldId id="313" r:id="rId4"/>
    <p:sldId id="285" r:id="rId5"/>
    <p:sldId id="287" r:id="rId6"/>
    <p:sldId id="314" r:id="rId7"/>
    <p:sldId id="315" r:id="rId8"/>
    <p:sldId id="262" r:id="rId9"/>
    <p:sldId id="264" r:id="rId10"/>
    <p:sldId id="317" r:id="rId11"/>
    <p:sldId id="300" r:id="rId12"/>
    <p:sldId id="311" r:id="rId13"/>
    <p:sldId id="293" r:id="rId14"/>
    <p:sldId id="295" r:id="rId15"/>
    <p:sldId id="297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2" autoAdjust="0"/>
    <p:restoredTop sz="94785" autoAdjust="0"/>
  </p:normalViewPr>
  <p:slideViewPr>
    <p:cSldViewPr>
      <p:cViewPr varScale="1">
        <p:scale>
          <a:sx n="81" d="100"/>
          <a:sy n="81" d="100"/>
        </p:scale>
        <p:origin x="67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47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23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913-DFF6-4F40-8771-4C61ADDC52DA}" type="datetime1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8FB2-D8C6-4B8B-AFA6-A74D97579366}" type="datetime1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92B6-856E-40A8-ADB6-D0CCAE6F68AE}" type="datetime1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60EA-745A-4DFF-BBC7-03CC7340546F}" type="datetime1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C735-3003-45B2-8214-850EB16D3A72}" type="datetime1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0C62D-58A2-4E65-9CA8-DA127B0091AC}" type="datetime1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2071-657D-42BB-9ADC-BD54F4CACAB6}" type="datetime1">
              <a:rPr lang="en-US" smtClean="0"/>
              <a:t>3/25/2016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A0D4-310B-470E-9D5B-C3011B4A596F}" type="datetime1">
              <a:rPr lang="en-US" smtClean="0"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2408-3D02-4B41-A9E1-D7F58E881BFD}" type="datetime1">
              <a:rPr lang="en-US" smtClean="0"/>
              <a:t>3/25/2016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F618-2B92-4407-8056-81B3B5DF8B56}" type="datetime1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A1DD-C069-48CA-9291-62970361EB8B}" type="datetime1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A61D2-C28C-4042-8313-F1953ADB5A1F}" type="datetime1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artoonstock.com/cartoonview.asp?catref=bven299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10: CI and HT Based on Two Samples or Treatments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81508" y="9688719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http://www.xkcd.com/892/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496473"/>
              </p:ext>
            </p:extLst>
          </p:nvPr>
        </p:nvGraphicFramePr>
        <p:xfrm>
          <a:off x="924098" y="991076"/>
          <a:ext cx="8229600" cy="36576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199" name="Picture 7" descr="Statistics cartoons, Statistics cartoon, funny, Statistics picture, Statistics pictures, Statistics image, Statistics images, Statistics illustration, Statistics illustration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00" y="1250933"/>
            <a:ext cx="4724400" cy="494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433908" y="9841119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http://www.xkcd.com/892/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6352143"/>
            <a:ext cx="55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https://www.cartoonstock.com/directory/s/statistics.asp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Two-sample independent (</a:t>
            </a:r>
            <a:r>
              <a:rPr lang="en-US" dirty="0"/>
              <a:t>t</a:t>
            </a:r>
            <a:r>
              <a:rPr lang="en-US" dirty="0" smtClean="0"/>
              <a:t>):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21275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chemeClr val="bg1">
                        <a:lumMod val="50000"/>
                      </a:schemeClr>
                    </a:solidFill>
                  </a:rPr>
                  <a:t>Hypothesis test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3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𝑡𝑠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32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2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2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200" b="0" i="1" smtClean="0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32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200" b="0" i="1" smtClean="0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solidFill>
                                            <a:schemeClr val="bg1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sz="3200" dirty="0"/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Confidence interval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f>
                            <m:fPr>
                              <m:type m:val="lin"/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den>
                          </m:f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21275"/>
              </a:xfrm>
              <a:blipFill rotWithShape="0">
                <a:blip r:embed="rId2"/>
                <a:stretch>
                  <a:fillRect l="-1704" t="-1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3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Robustness of the 2 sample t-procedure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The t-procedure is very robust against normality. Let n = n</a:t>
            </a:r>
            <a:r>
              <a:rPr lang="en-US" baseline="-25000" dirty="0" smtClean="0"/>
              <a:t>1</a:t>
            </a:r>
            <a:r>
              <a:rPr lang="en-US" dirty="0" smtClean="0"/>
              <a:t> + n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sz="3200" dirty="0"/>
              <a:t>n</a:t>
            </a:r>
            <a:r>
              <a:rPr lang="en-US" sz="3200" dirty="0" smtClean="0"/>
              <a:t> &lt; 15 : population distribution should be close to normal.</a:t>
            </a:r>
          </a:p>
          <a:p>
            <a:pPr lvl="1"/>
            <a:r>
              <a:rPr lang="en-US" sz="3200" dirty="0" smtClean="0"/>
              <a:t>15 &lt; n &lt; 40: mild skewedness is acceptable</a:t>
            </a:r>
          </a:p>
          <a:p>
            <a:pPr lvl="1"/>
            <a:r>
              <a:rPr lang="en-US" sz="3200" dirty="0" smtClean="0"/>
              <a:t>n &gt; 40: procedure is usually valid.</a:t>
            </a:r>
          </a:p>
          <a:p>
            <a:r>
              <a:rPr lang="en-US" sz="3600" dirty="0" smtClean="0"/>
              <a:t>Best when n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 n</a:t>
            </a:r>
            <a:r>
              <a:rPr lang="en-US" sz="3600" baseline="-25000" dirty="0" smtClean="0">
                <a:sym typeface="Symbol" panose="05050102010706020507" pitchFamily="18" charset="2"/>
              </a:rPr>
              <a:t>2</a:t>
            </a:r>
            <a:endParaRPr lang="en-US" sz="3600" dirty="0" smtClean="0">
              <a:sym typeface="Symbol" panose="05050102010706020507" pitchFamily="18" charset="2"/>
            </a:endParaRPr>
          </a:p>
          <a:p>
            <a:r>
              <a:rPr lang="en-US" sz="3600" dirty="0" smtClean="0">
                <a:sym typeface="Symbol" panose="05050102010706020507" pitchFamily="18" charset="2"/>
              </a:rPr>
              <a:t>Best when distributions are similar.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7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10.3: Paired Data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sz="3000" dirty="0" smtClean="0"/>
              <a:t>Be able to determine when you should use 2-sample paired analyses.</a:t>
            </a:r>
          </a:p>
          <a:p>
            <a:r>
              <a:rPr lang="en-US" sz="3000" dirty="0" smtClean="0"/>
              <a:t>Be </a:t>
            </a:r>
            <a:r>
              <a:rPr lang="en-US" sz="3000" dirty="0"/>
              <a:t>able to construct a level C confidence interval for </a:t>
            </a:r>
            <a:r>
              <a:rPr lang="en-US" sz="3000" dirty="0" smtClean="0"/>
              <a:t>a matched pair </a:t>
            </a:r>
            <a:r>
              <a:rPr lang="en-US" sz="3000" dirty="0" smtClean="0">
                <a:sym typeface="Symbol" panose="05050102010706020507" pitchFamily="18" charset="2"/>
              </a:rPr>
              <a:t>and </a:t>
            </a:r>
            <a:r>
              <a:rPr lang="en-US" sz="3000" dirty="0">
                <a:sym typeface="Symbol" panose="05050102010706020507" pitchFamily="18" charset="2"/>
              </a:rPr>
              <a:t>interpret the results.</a:t>
            </a:r>
          </a:p>
          <a:p>
            <a:r>
              <a:rPr lang="en-US" sz="3000" dirty="0">
                <a:sym typeface="Symbol" panose="05050102010706020507" pitchFamily="18" charset="2"/>
              </a:rPr>
              <a:t>Perform a </a:t>
            </a:r>
            <a:r>
              <a:rPr lang="en-US" sz="3000" dirty="0" smtClean="0">
                <a:sym typeface="Symbol" panose="05050102010706020507" pitchFamily="18" charset="2"/>
              </a:rPr>
              <a:t>matched pair </a:t>
            </a:r>
            <a:r>
              <a:rPr lang="en-US" sz="3000" dirty="0">
                <a:sym typeface="Symbol" panose="05050102010706020507" pitchFamily="18" charset="2"/>
              </a:rPr>
              <a:t>t </a:t>
            </a:r>
            <a:r>
              <a:rPr lang="en-US" sz="3000" dirty="0" smtClean="0">
                <a:sym typeface="Symbol" panose="05050102010706020507" pitchFamily="18" charset="2"/>
              </a:rPr>
              <a:t>hypothesis test and </a:t>
            </a:r>
            <a:r>
              <a:rPr lang="en-US" sz="3000" dirty="0">
                <a:sym typeface="Symbol" panose="05050102010706020507" pitchFamily="18" charset="2"/>
              </a:rPr>
              <a:t>summarize the results</a:t>
            </a:r>
            <a:r>
              <a:rPr lang="en-US" sz="3000" dirty="0" smtClean="0">
                <a:sym typeface="Symbol" panose="05050102010706020507" pitchFamily="18" charset="2"/>
              </a:rPr>
              <a:t>.</a:t>
            </a:r>
            <a:endParaRPr lang="en-US" sz="3000" dirty="0">
              <a:sym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5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Conditions for Inference: 2 – sample paired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609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pair </a:t>
            </a:r>
            <a:r>
              <a:rPr lang="en-US" dirty="0" smtClean="0"/>
              <a:t>is considered to be a sample from a population </a:t>
            </a:r>
            <a:r>
              <a:rPr lang="en-US" dirty="0" smtClean="0">
                <a:solidFill>
                  <a:srgbClr val="FF0000"/>
                </a:solidFill>
              </a:rPr>
              <a:t>of pairs</a:t>
            </a:r>
            <a:r>
              <a:rPr lang="en-US" dirty="0" smtClean="0"/>
              <a:t>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We have an SRS from the population of </a:t>
            </a:r>
            <a:r>
              <a:rPr lang="en-US" sz="3200" dirty="0" smtClean="0">
                <a:solidFill>
                  <a:srgbClr val="FF0000"/>
                </a:solidFill>
              </a:rPr>
              <a:t>pairs.</a:t>
            </a:r>
            <a:endParaRPr lang="en-US" sz="32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pair </a:t>
            </a:r>
            <a:r>
              <a:rPr lang="en-US" dirty="0" smtClean="0"/>
              <a:t>is independent of the </a:t>
            </a:r>
            <a:r>
              <a:rPr lang="en-US" dirty="0" smtClean="0">
                <a:solidFill>
                  <a:srgbClr val="FF0000"/>
                </a:solidFill>
              </a:rPr>
              <a:t>other pairs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difference of the each pair </a:t>
            </a:r>
            <a:r>
              <a:rPr lang="en-US" dirty="0" smtClean="0"/>
              <a:t>that we measure has a Normal distribution with mean </a:t>
            </a:r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and standard deviation </a:t>
            </a:r>
            <a:r>
              <a:rPr lang="el-GR" dirty="0" smtClean="0">
                <a:sym typeface="Symbol"/>
              </a:rPr>
              <a:t>σ</a:t>
            </a:r>
            <a:r>
              <a:rPr lang="en-US" baseline="-25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7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Two-sample </a:t>
            </a:r>
            <a:r>
              <a:rPr lang="en-US" dirty="0" smtClean="0"/>
              <a:t>Matched Pair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22288" indent="-522288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22288" indent="-522288">
                  <a:buNone/>
                </a:pPr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22288" indent="-522288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acc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f>
                            <m:fPr>
                              <m:type m:val="lin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0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Two-sample matched pair Test: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5730875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spcBef>
                    <a:spcPts val="0"/>
                  </a:spcBef>
                  <a:buNone/>
                </a:pPr>
                <a:r>
                  <a:rPr lang="en-US" dirty="0" smtClean="0"/>
                  <a:t>Null hypothesis: H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: </a:t>
                </a:r>
                <a:r>
                  <a:rPr lang="el-GR" dirty="0" smtClean="0"/>
                  <a:t>μ</a:t>
                </a:r>
                <a:r>
                  <a:rPr lang="en-US" baseline="-25000" dirty="0" smtClean="0"/>
                  <a:t>D</a:t>
                </a:r>
                <a:r>
                  <a:rPr lang="en-US" dirty="0" smtClean="0"/>
                  <a:t> = </a:t>
                </a:r>
                <a:r>
                  <a:rPr lang="en-US" dirty="0" smtClean="0">
                    <a:sym typeface="Symbol" panose="05050102010706020507" pitchFamily="18" charset="2"/>
                  </a:rPr>
                  <a:t></a:t>
                </a:r>
                <a:r>
                  <a:rPr lang="en-US" baseline="-25000" dirty="0" smtClean="0">
                    <a:sym typeface="Symbol" panose="05050102010706020507" pitchFamily="18" charset="2"/>
                  </a:rPr>
                  <a:t>0</a:t>
                </a:r>
                <a:endParaRPr lang="en-US" dirty="0" smtClean="0"/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𝑇𝑒𝑠𝑡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𝑠𝑡𝑎𝑡𝑖𝑠𝑡𝑖𝑐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type m:val="li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>
                  <a:lnSpc>
                    <a:spcPct val="150000"/>
                  </a:lnSpc>
                  <a:buNone/>
                </a:pPr>
                <a:endParaRPr lang="en-US" dirty="0" smtClean="0"/>
              </a:p>
              <a:p>
                <a:pPr>
                  <a:lnSpc>
                    <a:spcPct val="150000"/>
                  </a:lnSpc>
                  <a:buNone/>
                </a:pPr>
                <a:endParaRPr lang="en-US" dirty="0"/>
              </a:p>
              <a:p>
                <a:pPr>
                  <a:lnSpc>
                    <a:spcPct val="150000"/>
                  </a:lnSpc>
                  <a:buNone/>
                </a:pPr>
                <a:endParaRPr lang="en-US" dirty="0"/>
              </a:p>
              <a:p>
                <a:pPr>
                  <a:lnSpc>
                    <a:spcPct val="150000"/>
                  </a:lnSpc>
                  <a:buNone/>
                </a:pPr>
                <a:endParaRPr lang="en-US" dirty="0" smtClean="0"/>
              </a:p>
              <a:p>
                <a:pPr>
                  <a:lnSpc>
                    <a:spcPct val="110000"/>
                  </a:lnSpc>
                  <a:buNone/>
                </a:pPr>
                <a:r>
                  <a:rPr lang="en-US" dirty="0"/>
                  <a:t>Note: If we are determining if the two populations are equal, then </a:t>
                </a:r>
                <a:r>
                  <a:rPr lang="el-GR" dirty="0" smtClean="0"/>
                  <a:t>Δ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 </a:t>
                </a:r>
                <a:r>
                  <a:rPr lang="en-US" dirty="0"/>
                  <a:t>= </a:t>
                </a:r>
                <a:r>
                  <a:rPr lang="en-US" dirty="0" smtClean="0"/>
                  <a:t>0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5730875"/>
              </a:xfrm>
              <a:blipFill rotWithShape="0">
                <a:blip r:embed="rId2"/>
                <a:stretch>
                  <a:fillRect l="-1704" t="-2340" b="-1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152267"/>
              </p:ext>
            </p:extLst>
          </p:nvPr>
        </p:nvGraphicFramePr>
        <p:xfrm>
          <a:off x="304800" y="2743200"/>
          <a:ext cx="8534400" cy="2804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1000"/>
                <a:gridCol w="2057400"/>
                <a:gridCol w="2286000"/>
              </a:tblGrid>
              <a:tr h="106680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Alternative</a:t>
                      </a:r>
                    </a:p>
                    <a:p>
                      <a:r>
                        <a:rPr lang="en-US" sz="3200" dirty="0" smtClean="0"/>
                        <a:t>Hypothesis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P-Value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One-sided: upper-tailed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l-GR" sz="3200" baseline="0" dirty="0" smtClean="0"/>
                        <a:t>μ</a:t>
                      </a:r>
                      <a:r>
                        <a:rPr lang="en-US" sz="3200" baseline="-25000" dirty="0" smtClean="0"/>
                        <a:t>D</a:t>
                      </a:r>
                      <a:r>
                        <a:rPr lang="en-US" sz="3200" baseline="0" dirty="0" smtClean="0"/>
                        <a:t> &gt; </a:t>
                      </a:r>
                      <a:r>
                        <a:rPr lang="el-GR" sz="3200" baseline="0" dirty="0" smtClean="0">
                          <a:sym typeface="Symbol" panose="05050102010706020507" pitchFamily="18" charset="2"/>
                        </a:rPr>
                        <a:t></a:t>
                      </a:r>
                      <a:r>
                        <a:rPr lang="en-US" sz="3200" baseline="-25000" dirty="0" smtClean="0">
                          <a:sym typeface="Symbol" panose="05050102010706020507" pitchFamily="18" charset="2"/>
                        </a:rPr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P(T ≥ </a:t>
                      </a:r>
                      <a:r>
                        <a:rPr lang="en-US" sz="3200" dirty="0" err="1" smtClean="0"/>
                        <a:t>t</a:t>
                      </a:r>
                      <a:r>
                        <a:rPr lang="en-US" sz="3200" baseline="-25000" dirty="0" err="1" smtClean="0"/>
                        <a:t>ts</a:t>
                      </a:r>
                      <a:r>
                        <a:rPr lang="en-US" sz="3200" dirty="0" smtClean="0"/>
                        <a:t>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One-sided: lower-tailed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l-GR" sz="3200" baseline="0" dirty="0" smtClean="0"/>
                        <a:t>μ</a:t>
                      </a:r>
                      <a:r>
                        <a:rPr lang="en-US" sz="3200" baseline="-25000" dirty="0" smtClean="0"/>
                        <a:t>D</a:t>
                      </a:r>
                      <a:r>
                        <a:rPr lang="en-US" sz="3200" baseline="0" dirty="0" smtClean="0"/>
                        <a:t> &lt; </a:t>
                      </a:r>
                      <a:r>
                        <a:rPr lang="el-GR" sz="3200" baseline="0" dirty="0" smtClean="0">
                          <a:sym typeface="Symbol" panose="05050102010706020507" pitchFamily="18" charset="2"/>
                        </a:rPr>
                        <a:t></a:t>
                      </a:r>
                      <a:r>
                        <a:rPr lang="en-US" sz="3200" baseline="-25000" dirty="0" smtClean="0">
                          <a:sym typeface="Symbol" panose="05050102010706020507" pitchFamily="18" charset="2"/>
                        </a:rPr>
                        <a:t>0</a:t>
                      </a:r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P(T ≤ </a:t>
                      </a:r>
                      <a:r>
                        <a:rPr lang="en-US" sz="3200" dirty="0" err="1" smtClean="0"/>
                        <a:t>t</a:t>
                      </a:r>
                      <a:r>
                        <a:rPr lang="en-US" sz="3200" baseline="-25000" dirty="0" err="1" smtClean="0"/>
                        <a:t>ts</a:t>
                      </a:r>
                      <a:r>
                        <a:rPr lang="en-US" sz="3200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two-sided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l-GR" sz="3200" baseline="0" dirty="0" smtClean="0"/>
                        <a:t>μ</a:t>
                      </a:r>
                      <a:r>
                        <a:rPr lang="en-US" sz="3200" baseline="-25000" dirty="0" smtClean="0"/>
                        <a:t>D</a:t>
                      </a:r>
                      <a:r>
                        <a:rPr lang="en-US" sz="3200" baseline="0" dirty="0" smtClean="0"/>
                        <a:t> ≠ </a:t>
                      </a:r>
                      <a:r>
                        <a:rPr lang="el-GR" sz="3200" baseline="0" dirty="0" smtClean="0">
                          <a:sym typeface="Symbol" panose="05050102010706020507" pitchFamily="18" charset="2"/>
                        </a:rPr>
                        <a:t></a:t>
                      </a:r>
                      <a:r>
                        <a:rPr lang="en-US" sz="3200" baseline="-25000" dirty="0" smtClean="0">
                          <a:sym typeface="Symbol" panose="05050102010706020507" pitchFamily="18" charset="2"/>
                        </a:rPr>
                        <a:t>0</a:t>
                      </a:r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2P(T</a:t>
                      </a:r>
                      <a:r>
                        <a:rPr lang="en-US" sz="3200" baseline="0" dirty="0" smtClean="0"/>
                        <a:t> ≥ |</a:t>
                      </a:r>
                      <a:r>
                        <a:rPr lang="en-US" sz="3200" baseline="0" dirty="0" err="1" smtClean="0"/>
                        <a:t>t</a:t>
                      </a:r>
                      <a:r>
                        <a:rPr lang="en-US" sz="3200" baseline="-25000" dirty="0" err="1" smtClean="0"/>
                        <a:t>ts</a:t>
                      </a:r>
                      <a:r>
                        <a:rPr lang="en-US" sz="3200" baseline="0" dirty="0" smtClean="0"/>
                        <a:t>|)  </a:t>
                      </a:r>
                      <a:endParaRPr lang="en-US" sz="32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5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vs. Paired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lvl="4">
              <a:spcBef>
                <a:spcPts val="0"/>
              </a:spcBef>
              <a:buNone/>
              <a:tabLst>
                <a:tab pos="2011680" algn="l"/>
                <a:tab pos="1097280" algn="l"/>
              </a:tabLst>
            </a:pPr>
            <a:r>
              <a:rPr lang="en-US" sz="3200" dirty="0">
                <a:ea typeface="Times New Roman"/>
                <a:cs typeface="Times New Roman"/>
              </a:rPr>
              <a:t>1. If there is great heterogeneity between experimental units and a large correlation within experimental units then a paired experiment is preferable.</a:t>
            </a:r>
          </a:p>
          <a:p>
            <a:pPr marL="228600" lvl="4">
              <a:spcBef>
                <a:spcPts val="0"/>
              </a:spcBef>
              <a:buNone/>
              <a:tabLst>
                <a:tab pos="2011680" algn="l"/>
                <a:tab pos="1097280" algn="l"/>
              </a:tabLst>
            </a:pPr>
            <a:r>
              <a:rPr lang="en-US" sz="3200" dirty="0">
                <a:ea typeface="Times New Roman"/>
                <a:cs typeface="Times New Roman"/>
              </a:rPr>
              <a:t>2. If the experimental units are relatively homogeneous and the correlation within pairs is not large, then unpaired experiments should be used</a:t>
            </a:r>
          </a:p>
          <a:p>
            <a:pPr marL="228600" indent="-22860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3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4148"/>
          </a:xfrm>
        </p:spPr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60640060"/>
                  </p:ext>
                </p:extLst>
              </p:nvPr>
            </p:nvGraphicFramePr>
            <p:xfrm>
              <a:off x="1415451" y="1693585"/>
              <a:ext cx="6210300" cy="1749743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400300"/>
                    <a:gridCol w="1295400"/>
                    <a:gridCol w="1752600"/>
                    <a:gridCol w="76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Mean 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Variance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SD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Population</a:t>
                          </a:r>
                          <a:r>
                            <a:rPr lang="en-US" sz="3200" baseline="0" dirty="0" smtClean="0"/>
                            <a:t> 1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3200" dirty="0" smtClean="0"/>
                            <a:t>μ</a:t>
                          </a:r>
                          <a:r>
                            <a:rPr lang="en-US" sz="3200" baseline="-25000" dirty="0" smtClean="0"/>
                            <a:t>1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ym typeface="Symbol" panose="05050102010706020507" pitchFamily="18" charset="2"/>
                            </a:rPr>
                            <a:t></a:t>
                          </a:r>
                          <a:r>
                            <a:rPr lang="en-US" sz="3200" baseline="-25000" dirty="0" smtClean="0">
                              <a:sym typeface="Symbol" panose="05050102010706020507" pitchFamily="18" charset="2"/>
                            </a:rPr>
                            <a:t>1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Population 2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3200" dirty="0" smtClean="0"/>
                            <a:t>μ</a:t>
                          </a:r>
                          <a:r>
                            <a:rPr lang="en-US" sz="3200" baseline="-25000" dirty="0" smtClean="0"/>
                            <a:t>2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ym typeface="Symbol" panose="05050102010706020507" pitchFamily="18" charset="2"/>
                            </a:rPr>
                            <a:t></a:t>
                          </a:r>
                          <a:r>
                            <a:rPr lang="en-US" sz="3200" baseline="-25000" dirty="0" smtClean="0">
                              <a:sym typeface="Symbol" panose="05050102010706020507" pitchFamily="18" charset="2"/>
                            </a:rPr>
                            <a:t>2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Content Placeholder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60640060"/>
                  </p:ext>
                </p:extLst>
              </p:nvPr>
            </p:nvGraphicFramePr>
            <p:xfrm>
              <a:off x="1415451" y="1693585"/>
              <a:ext cx="6210300" cy="1749743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400300"/>
                    <a:gridCol w="1295400"/>
                    <a:gridCol w="1752600"/>
                    <a:gridCol w="762000"/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Mean 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Variance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SD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  <a:tr h="5848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Population</a:t>
                          </a:r>
                          <a:r>
                            <a:rPr lang="en-US" sz="3200" baseline="0" dirty="0" smtClean="0"/>
                            <a:t> 1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3200" dirty="0" smtClean="0"/>
                            <a:t>μ</a:t>
                          </a:r>
                          <a:r>
                            <a:rPr lang="en-US" sz="3200" baseline="-25000" dirty="0" smtClean="0"/>
                            <a:t>1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10764" t="-110309" r="-44444" b="-1319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ym typeface="Symbol" panose="05050102010706020507" pitchFamily="18" charset="2"/>
                            </a:rPr>
                            <a:t></a:t>
                          </a:r>
                          <a:r>
                            <a:rPr lang="en-US" sz="3200" baseline="-25000" dirty="0" smtClean="0">
                              <a:sym typeface="Symbol" panose="05050102010706020507" pitchFamily="18" charset="2"/>
                            </a:rPr>
                            <a:t>1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  <a:tr h="5857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Population 2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3200" dirty="0" smtClean="0"/>
                            <a:t>μ</a:t>
                          </a:r>
                          <a:r>
                            <a:rPr lang="en-US" sz="3200" baseline="-25000" dirty="0" smtClean="0"/>
                            <a:t>2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10764" t="-212500" r="-44444" b="-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ym typeface="Symbol" panose="05050102010706020507" pitchFamily="18" charset="2"/>
                            </a:rPr>
                            <a:t></a:t>
                          </a:r>
                          <a:r>
                            <a:rPr lang="en-US" sz="3200" baseline="-25000" dirty="0" smtClean="0">
                              <a:sym typeface="Symbol" panose="05050102010706020507" pitchFamily="18" charset="2"/>
                            </a:rPr>
                            <a:t>2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43300" y="10668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Population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2800" y="3505200"/>
            <a:ext cx="29765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Sample Statistics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3060721"/>
                  </p:ext>
                </p:extLst>
              </p:nvPr>
            </p:nvGraphicFramePr>
            <p:xfrm>
              <a:off x="364466" y="4089975"/>
              <a:ext cx="8550934" cy="27127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607334"/>
                    <a:gridCol w="2209800"/>
                    <a:gridCol w="1219200"/>
                    <a:gridCol w="1676400"/>
                    <a:gridCol w="8382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Sample size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Mean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Variance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SD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 smtClean="0"/>
                            <a:t>Sample from Population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n</a:t>
                          </a:r>
                          <a:r>
                            <a:rPr lang="en-US" sz="3200" baseline="-25000" dirty="0" smtClean="0"/>
                            <a:t>1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 smtClean="0"/>
                            <a:t>x̄</a:t>
                          </a:r>
                          <a:r>
                            <a:rPr lang="en-US" sz="3200" baseline="-25000" dirty="0" smtClean="0"/>
                            <a:t>1</a:t>
                          </a:r>
                          <a:endParaRPr lang="en-US" sz="32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s</a:t>
                          </a:r>
                          <a:r>
                            <a:rPr lang="en-US" sz="3200" baseline="-25000" dirty="0" smtClean="0"/>
                            <a:t>1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 smtClean="0"/>
                            <a:t>Sample from Population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n</a:t>
                          </a:r>
                          <a:r>
                            <a:rPr lang="en-US" sz="3200" baseline="-25000" dirty="0" smtClean="0"/>
                            <a:t>2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 smtClean="0"/>
                            <a:t>x̄</a:t>
                          </a:r>
                          <a:r>
                            <a:rPr lang="en-US" sz="3200" baseline="-25000" dirty="0" smtClean="0"/>
                            <a:t>2</a:t>
                          </a:r>
                          <a:endParaRPr lang="en-US" sz="32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s</a:t>
                          </a:r>
                          <a:r>
                            <a:rPr lang="en-US" sz="3200" baseline="-25000" dirty="0" smtClean="0"/>
                            <a:t>2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3060721"/>
                  </p:ext>
                </p:extLst>
              </p:nvPr>
            </p:nvGraphicFramePr>
            <p:xfrm>
              <a:off x="364466" y="4089975"/>
              <a:ext cx="8550934" cy="27127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607334"/>
                    <a:gridCol w="2209800"/>
                    <a:gridCol w="1219200"/>
                    <a:gridCol w="1676400"/>
                    <a:gridCol w="838200"/>
                  </a:tblGrid>
                  <a:tr h="579120">
                    <a:tc>
                      <a:txBody>
                        <a:bodyPr/>
                        <a:lstStyle/>
                        <a:p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Sample size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Mean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Variance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SD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  <a:tr h="10668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 smtClean="0"/>
                            <a:t>Sample from Population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n</a:t>
                          </a:r>
                          <a:r>
                            <a:rPr lang="en-US" sz="3200" baseline="-25000" dirty="0" smtClean="0"/>
                            <a:t>1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 smtClean="0"/>
                            <a:t>x̄</a:t>
                          </a:r>
                          <a:r>
                            <a:rPr lang="en-US" sz="3200" baseline="-25000" dirty="0" smtClean="0"/>
                            <a:t>1</a:t>
                          </a:r>
                          <a:endParaRPr lang="en-US" sz="32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60727" t="-60795" r="-50909" b="-1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s</a:t>
                          </a:r>
                          <a:r>
                            <a:rPr lang="en-US" sz="3200" baseline="-25000" dirty="0" smtClean="0"/>
                            <a:t>1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  <a:tr h="10668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 smtClean="0"/>
                            <a:t>Sample from Population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n</a:t>
                          </a:r>
                          <a:r>
                            <a:rPr lang="en-US" sz="3200" baseline="-25000" dirty="0" smtClean="0"/>
                            <a:t>2</a:t>
                          </a:r>
                          <a:endParaRPr lang="en-US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 smtClean="0"/>
                            <a:t>x</a:t>
                          </a:r>
                          <a:r>
                            <a:rPr lang="en-US" sz="3200" dirty="0" smtClean="0"/>
                            <a:t>̄</a:t>
                          </a:r>
                          <a:r>
                            <a:rPr lang="en-US" sz="3200" baseline="-25000" dirty="0" smtClean="0"/>
                            <a:t>2</a:t>
                          </a:r>
                          <a:endParaRPr lang="en-US" sz="32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60727" t="-161714" r="-50909" b="-18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 smtClean="0"/>
                            <a:t>s</a:t>
                          </a:r>
                          <a:r>
                            <a:rPr lang="en-US" sz="3200" baseline="-25000" dirty="0" smtClean="0"/>
                            <a:t>2</a:t>
                          </a:r>
                          <a:endParaRPr lang="en-US" sz="3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3740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and Paired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21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Two samples are </a:t>
            </a:r>
            <a:r>
              <a:rPr lang="en-US" dirty="0" smtClean="0">
                <a:solidFill>
                  <a:srgbClr val="C00000"/>
                </a:solidFill>
              </a:rPr>
              <a:t>independent</a:t>
            </a:r>
            <a:r>
              <a:rPr lang="en-US" dirty="0" smtClean="0"/>
              <a:t> if the process of selecting individuals or objects in sample 1 has no effect on, or no relation to, the selection of individuals or objects in sample 2. We call this </a:t>
            </a:r>
            <a:r>
              <a:rPr lang="en-US" dirty="0" smtClean="0">
                <a:solidFill>
                  <a:srgbClr val="C00000"/>
                </a:solidFill>
              </a:rPr>
              <a:t>2 – sample independent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C00000"/>
                </a:solidFill>
              </a:rPr>
              <a:t>paired</a:t>
            </a:r>
            <a:r>
              <a:rPr lang="en-US" dirty="0" smtClean="0"/>
              <a:t> data set is the result of matching each individual or object in sample 1 with a </a:t>
            </a:r>
            <a:r>
              <a:rPr lang="en-US" i="1" dirty="0" smtClean="0"/>
              <a:t>similar</a:t>
            </a:r>
            <a:r>
              <a:rPr lang="en-US" dirty="0" smtClean="0"/>
              <a:t> individual or object in sample 2.  We call this </a:t>
            </a:r>
            <a:r>
              <a:rPr lang="en-US" dirty="0" smtClean="0">
                <a:solidFill>
                  <a:srgbClr val="C00000"/>
                </a:solidFill>
              </a:rPr>
              <a:t>2 – sample paired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10.1/10.2: Comparing Two Population Means Using Independent Samples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sym typeface="Symbol" panose="05050102010706020507" pitchFamily="18" charset="2"/>
              </a:rPr>
              <a:t>Be able to determine when you can perform 2-sample independent analyses.</a:t>
            </a:r>
          </a:p>
          <a:p>
            <a:r>
              <a:rPr lang="en-US" sz="3000" dirty="0" smtClean="0">
                <a:sym typeface="Symbol" panose="05050102010706020507" pitchFamily="18" charset="2"/>
              </a:rPr>
              <a:t>Perform </a:t>
            </a:r>
            <a:r>
              <a:rPr lang="en-US" sz="3000" dirty="0">
                <a:sym typeface="Symbol" panose="05050102010706020507" pitchFamily="18" charset="2"/>
              </a:rPr>
              <a:t>a two-sample hypothesis test and summarize the results when the two samples are independent.</a:t>
            </a:r>
          </a:p>
          <a:p>
            <a:r>
              <a:rPr lang="en-US" sz="3000" dirty="0" smtClean="0"/>
              <a:t>Be able to construct a level C confidence interval for the difference between two means </a:t>
            </a:r>
            <a:r>
              <a:rPr lang="en-US" sz="3000" dirty="0" smtClean="0">
                <a:sym typeface="Symbol" panose="05050102010706020507" pitchFamily="18" charset="2"/>
              </a:rPr>
              <a:t>and interpret the results when the two samples are independent.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Conditions for Inference: 2 – sample independent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23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Each group is considered to be a sample from a distinct population.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3200" dirty="0"/>
              <a:t>We have an SRS from the population of interest </a:t>
            </a:r>
            <a:r>
              <a:rPr lang="en-US" sz="3200" dirty="0">
                <a:solidFill>
                  <a:srgbClr val="FF0000"/>
                </a:solidFill>
              </a:rPr>
              <a:t>for each variable</a:t>
            </a:r>
            <a:r>
              <a:rPr lang="en-US" sz="32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The responses in each group are independent of those in the other group.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statistic that we measure has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 Normal distribution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3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Two-sample independent (Z): Hypothesis Test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838200"/>
                <a:ext cx="8991600" cy="5287963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/>
                  <a:t>Step 1</a:t>
                </a:r>
              </a:p>
              <a:p>
                <a:r>
                  <a:rPr lang="en-US" dirty="0" smtClean="0"/>
                  <a:t>Step 2</a:t>
                </a:r>
              </a:p>
              <a:p>
                <a:pPr marL="457200" lvl="1" indent="0">
                  <a:buNone/>
                </a:pPr>
                <a:r>
                  <a:rPr lang="en-US" sz="3200" dirty="0" smtClean="0"/>
                  <a:t>H</a:t>
                </a:r>
                <a:r>
                  <a:rPr lang="en-US" sz="3200" baseline="-25000" dirty="0" smtClean="0"/>
                  <a:t>0</a:t>
                </a:r>
                <a:r>
                  <a:rPr lang="en-US" sz="3200" dirty="0" smtClean="0"/>
                  <a:t>: µ</a:t>
                </a:r>
                <a:r>
                  <a:rPr lang="en-US" sz="3200" baseline="-25000" dirty="0" smtClean="0"/>
                  <a:t>1</a:t>
                </a:r>
                <a:r>
                  <a:rPr lang="en-US" sz="3200" dirty="0" smtClean="0"/>
                  <a:t> - µ</a:t>
                </a:r>
                <a:r>
                  <a:rPr lang="en-US" sz="3200" baseline="-25000" dirty="0" smtClean="0"/>
                  <a:t>2</a:t>
                </a:r>
                <a:r>
                  <a:rPr lang="en-US" sz="3200" dirty="0" smtClean="0"/>
                  <a:t> = </a:t>
                </a:r>
                <a:r>
                  <a:rPr lang="el-GR" sz="3200" dirty="0" smtClean="0"/>
                  <a:t>Δ</a:t>
                </a:r>
                <a:r>
                  <a:rPr lang="en-US" sz="3200" baseline="-25000" dirty="0"/>
                  <a:t>0</a:t>
                </a:r>
                <a:endParaRPr lang="en-US" sz="3200" dirty="0" smtClean="0"/>
              </a:p>
              <a:p>
                <a:r>
                  <a:rPr lang="en-US" dirty="0" smtClean="0"/>
                  <a:t>Step 3</a:t>
                </a:r>
              </a:p>
              <a:p>
                <a:pPr marL="347663" lvl="1" indent="58738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𝑡𝑠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𝑒𝑠𝑡𝑖𝑚𝑎𝑡𝑜𝑟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𝑛𝑢𝑙𝑙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𝑣𝑎𝑙𝑢𝑒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𝑆𝑡𝑎𝑛𝑑𝑎𝑟𝑑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𝑑𝑒𝑣𝑖𝑎𝑡𝑖𝑜𝑛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𝑒𝑠𝑡𝑖𝑚𝑎𝑡𝑜𝑟</m:t>
                          </m:r>
                        </m:den>
                      </m:f>
                    </m:oMath>
                  </m:oMathPara>
                </a14:m>
                <a:endParaRPr lang="en-US" sz="3200" i="1" dirty="0" smtClean="0"/>
              </a:p>
              <a:p>
                <a:pPr marL="914400" lvl="1" indent="-508000">
                  <a:buNone/>
                  <a:tabLst>
                    <a:tab pos="10890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sz="3200" dirty="0"/>
              </a:p>
              <a:p>
                <a:r>
                  <a:rPr lang="en-US" dirty="0" smtClean="0"/>
                  <a:t>Step 4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838200"/>
                <a:ext cx="8991600" cy="5287963"/>
              </a:xfrm>
              <a:blipFill rotWithShape="0">
                <a:blip r:embed="rId2"/>
                <a:stretch>
                  <a:fillRect l="-1559" t="-1499" b="-16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5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Two-sample independent (Z): Confidence Interval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The 100 (1 – </a:t>
                </a:r>
                <a:r>
                  <a:rPr lang="el-GR" dirty="0" smtClean="0"/>
                  <a:t>α</a:t>
                </a:r>
                <a:r>
                  <a:rPr lang="en-US" dirty="0" smtClean="0"/>
                  <a:t>)% confidence interval for µ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- µ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is</a:t>
                </a:r>
              </a:p>
              <a:p>
                <a:pPr marL="4630738" lvl="4" indent="-4630738">
                  <a:buNone/>
                </a:pPr>
                <a:r>
                  <a:rPr lang="en-US" sz="3200" dirty="0"/>
                  <a:t>estimator ± (critical value)(standard deviation of the estimator) </a:t>
                </a:r>
                <a:endParaRPr lang="en-US" sz="3200" dirty="0" smtClean="0"/>
              </a:p>
              <a:p>
                <a:pPr marL="914400" lvl="4" indent="-50800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f>
                            <m:fPr>
                              <m:type m:val="lin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2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2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Satterthwaite Approximation</a:t>
            </a:r>
            <a:endParaRPr lang="en-US" dirty="0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312113"/>
              </p:ext>
            </p:extLst>
          </p:nvPr>
        </p:nvGraphicFramePr>
        <p:xfrm>
          <a:off x="1981200" y="2057400"/>
          <a:ext cx="4800600" cy="2645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3" imgW="1892300" imgH="965200" progId="Equation.3">
                  <p:embed/>
                </p:oleObj>
              </mc:Choice>
              <mc:Fallback>
                <p:oleObj name="Equation" r:id="rId3" imgW="1892300" imgH="96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057400"/>
                        <a:ext cx="4800600" cy="26457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Two-sample Test (independent):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914400"/>
                <a:ext cx="8763000" cy="6172200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110000"/>
                  </a:lnSpc>
                  <a:buNone/>
                </a:pPr>
                <a:r>
                  <a:rPr lang="en-US" dirty="0" smtClean="0"/>
                  <a:t>Null hypothesis: H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: </a:t>
                </a:r>
                <a:r>
                  <a:rPr lang="el-GR" dirty="0" smtClean="0"/>
                  <a:t>μ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– </a:t>
                </a:r>
                <a:r>
                  <a:rPr lang="el-GR" dirty="0" smtClean="0"/>
                  <a:t>μ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 = </a:t>
                </a:r>
                <a:r>
                  <a:rPr lang="el-GR" dirty="0" smtClean="0"/>
                  <a:t>Δ</a:t>
                </a:r>
                <a:r>
                  <a:rPr lang="en-US" baseline="-25000" dirty="0" smtClean="0"/>
                  <a:t>0</a:t>
                </a:r>
                <a:endParaRPr lang="en-US" dirty="0" smtClean="0"/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𝑇𝑒𝑠𝑡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𝑠𝑡𝑎𝑡𝑖𝑠𝑡𝑖𝑐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𝑡𝑠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>
                  <a:lnSpc>
                    <a:spcPct val="110000"/>
                  </a:lnSpc>
                  <a:buNone/>
                </a:pPr>
                <a:endParaRPr lang="en-US" dirty="0" smtClean="0"/>
              </a:p>
              <a:p>
                <a:pPr>
                  <a:lnSpc>
                    <a:spcPct val="110000"/>
                  </a:lnSpc>
                  <a:buNone/>
                </a:pPr>
                <a:endParaRPr lang="en-US" dirty="0" smtClean="0"/>
              </a:p>
              <a:p>
                <a:pPr>
                  <a:lnSpc>
                    <a:spcPct val="110000"/>
                  </a:lnSpc>
                  <a:buNone/>
                </a:pPr>
                <a:endParaRPr lang="en-US" dirty="0" smtClean="0"/>
              </a:p>
              <a:p>
                <a:pPr>
                  <a:lnSpc>
                    <a:spcPct val="110000"/>
                  </a:lnSpc>
                  <a:buNone/>
                </a:pPr>
                <a:endParaRPr lang="en-US" dirty="0" smtClean="0"/>
              </a:p>
              <a:p>
                <a:pPr>
                  <a:lnSpc>
                    <a:spcPct val="110000"/>
                  </a:lnSpc>
                  <a:buNone/>
                </a:pPr>
                <a:endParaRPr lang="en-US" dirty="0" smtClean="0"/>
              </a:p>
              <a:p>
                <a:pPr>
                  <a:lnSpc>
                    <a:spcPct val="110000"/>
                  </a:lnSpc>
                  <a:buNone/>
                </a:pPr>
                <a:endParaRPr lang="en-US" dirty="0" smtClean="0"/>
              </a:p>
              <a:p>
                <a:pPr>
                  <a:lnSpc>
                    <a:spcPct val="110000"/>
                  </a:lnSpc>
                  <a:buNone/>
                </a:pPr>
                <a:r>
                  <a:rPr lang="en-US" dirty="0" smtClean="0"/>
                  <a:t>Note: If we are determining if the two populations are equal, then </a:t>
                </a:r>
                <a:r>
                  <a:rPr lang="el-GR" dirty="0" smtClean="0"/>
                  <a:t>Δ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 = 0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914400"/>
                <a:ext cx="8763000" cy="6172200"/>
              </a:xfrm>
              <a:blipFill rotWithShape="0">
                <a:blip r:embed="rId2"/>
                <a:stretch>
                  <a:fillRect l="-1322" t="-1579" r="-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772345"/>
              </p:ext>
            </p:extLst>
          </p:nvPr>
        </p:nvGraphicFramePr>
        <p:xfrm>
          <a:off x="381000" y="3177540"/>
          <a:ext cx="8610600" cy="2804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9500"/>
                <a:gridCol w="2667000"/>
                <a:gridCol w="2324100"/>
              </a:tblGrid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Alternative Hypothesis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P-Value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Upper-tailed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l-GR" sz="3200" dirty="0" smtClean="0"/>
                        <a:t>μ</a:t>
                      </a:r>
                      <a:r>
                        <a:rPr lang="en-US" sz="3200" baseline="-25000" dirty="0" smtClean="0"/>
                        <a:t>1</a:t>
                      </a:r>
                      <a:r>
                        <a:rPr lang="en-US" sz="3200" dirty="0" smtClean="0"/>
                        <a:t> – </a:t>
                      </a:r>
                      <a:r>
                        <a:rPr lang="el-GR" sz="3200" dirty="0" smtClean="0"/>
                        <a:t>μ</a:t>
                      </a:r>
                      <a:r>
                        <a:rPr lang="en-US" sz="3200" baseline="-25000" dirty="0" smtClean="0"/>
                        <a:t>2</a:t>
                      </a:r>
                      <a:r>
                        <a:rPr lang="en-US" sz="3200" dirty="0" smtClean="0"/>
                        <a:t> &gt; </a:t>
                      </a:r>
                      <a:r>
                        <a:rPr lang="el-GR" sz="3200" dirty="0" smtClean="0"/>
                        <a:t>Δ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P(T ≥ </a:t>
                      </a:r>
                      <a:r>
                        <a:rPr lang="en-US" sz="3200" dirty="0" err="1" smtClean="0"/>
                        <a:t>t</a:t>
                      </a:r>
                      <a:r>
                        <a:rPr lang="en-US" sz="3200" baseline="-25000" dirty="0" err="1" smtClean="0"/>
                        <a:t>ts</a:t>
                      </a:r>
                      <a:r>
                        <a:rPr lang="en-US" sz="3200" dirty="0" smtClean="0"/>
                        <a:t>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Lower-tailed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l-GR" sz="3200" dirty="0" smtClean="0"/>
                        <a:t>μ</a:t>
                      </a:r>
                      <a:r>
                        <a:rPr lang="en-US" sz="3200" baseline="-25000" dirty="0" smtClean="0"/>
                        <a:t>1</a:t>
                      </a:r>
                      <a:r>
                        <a:rPr lang="en-US" sz="3200" dirty="0" smtClean="0"/>
                        <a:t> – </a:t>
                      </a:r>
                      <a:r>
                        <a:rPr lang="el-GR" sz="3200" dirty="0" smtClean="0"/>
                        <a:t>μ</a:t>
                      </a:r>
                      <a:r>
                        <a:rPr lang="en-US" sz="3200" baseline="-25000" dirty="0" smtClean="0"/>
                        <a:t>2</a:t>
                      </a:r>
                      <a:r>
                        <a:rPr lang="en-US" sz="3200" dirty="0" smtClean="0"/>
                        <a:t> &lt; </a:t>
                      </a:r>
                      <a:r>
                        <a:rPr lang="el-GR" sz="3200" dirty="0" smtClean="0"/>
                        <a:t>Δ</a:t>
                      </a:r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P(T ≤ </a:t>
                      </a:r>
                      <a:r>
                        <a:rPr lang="en-US" sz="3200" dirty="0" err="1" smtClean="0"/>
                        <a:t>t</a:t>
                      </a:r>
                      <a:r>
                        <a:rPr lang="en-US" sz="3200" baseline="-25000" dirty="0" err="1" smtClean="0"/>
                        <a:t>ts</a:t>
                      </a:r>
                      <a:r>
                        <a:rPr lang="en-US" sz="3200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two-sided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l-GR" sz="3200" dirty="0" smtClean="0"/>
                        <a:t>μ</a:t>
                      </a:r>
                      <a:r>
                        <a:rPr lang="en-US" sz="3200" baseline="-25000" dirty="0" smtClean="0"/>
                        <a:t>1</a:t>
                      </a:r>
                      <a:r>
                        <a:rPr lang="en-US" sz="3200" dirty="0" smtClean="0"/>
                        <a:t> – </a:t>
                      </a:r>
                      <a:r>
                        <a:rPr lang="el-GR" sz="3200" dirty="0" smtClean="0"/>
                        <a:t>μ</a:t>
                      </a:r>
                      <a:r>
                        <a:rPr lang="en-US" sz="3200" baseline="-25000" dirty="0" smtClean="0"/>
                        <a:t>2</a:t>
                      </a:r>
                      <a:r>
                        <a:rPr lang="en-US" sz="3200" dirty="0" smtClean="0"/>
                        <a:t> ≠ </a:t>
                      </a:r>
                      <a:r>
                        <a:rPr lang="el-GR" sz="3200" dirty="0" smtClean="0"/>
                        <a:t>Δ</a:t>
                      </a:r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2P(T</a:t>
                      </a:r>
                      <a:r>
                        <a:rPr lang="en-US" sz="3200" baseline="0" dirty="0" smtClean="0"/>
                        <a:t> ≥ |</a:t>
                      </a:r>
                      <a:r>
                        <a:rPr lang="en-US" sz="3200" baseline="0" dirty="0" err="1" smtClean="0"/>
                        <a:t>t</a:t>
                      </a:r>
                      <a:r>
                        <a:rPr lang="en-US" sz="3200" baseline="-25000" dirty="0" err="1" smtClean="0"/>
                        <a:t>ts</a:t>
                      </a:r>
                      <a:r>
                        <a:rPr lang="en-US" sz="3200" baseline="0" dirty="0" smtClean="0"/>
                        <a:t>|)  </a:t>
                      </a:r>
                      <a:endParaRPr lang="en-US" sz="32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3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11243</TotalTime>
  <Words>712</Words>
  <Application>Microsoft Office PowerPoint</Application>
  <PresentationFormat>On-screen Show (4:3)</PresentationFormat>
  <Paragraphs>144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Symbol</vt:lpstr>
      <vt:lpstr>Times New Roman</vt:lpstr>
      <vt:lpstr>Office Theme</vt:lpstr>
      <vt:lpstr>Equation</vt:lpstr>
      <vt:lpstr>Chapter 10: CI and HT Based on Two Samples or Treatments</vt:lpstr>
      <vt:lpstr>Notation</vt:lpstr>
      <vt:lpstr>Independent and Paired Samples</vt:lpstr>
      <vt:lpstr>10.1/10.2: Comparing Two Population Means Using Independent Samples - Goals</vt:lpstr>
      <vt:lpstr>Conditions for Inference: 2 – sample independent</vt:lpstr>
      <vt:lpstr>Two-sample independent (Z): Hypothesis Test</vt:lpstr>
      <vt:lpstr>Two-sample independent (Z): Confidence Interval</vt:lpstr>
      <vt:lpstr>Satterthwaite Approximation</vt:lpstr>
      <vt:lpstr>Two-sample Test (independent): Summary</vt:lpstr>
      <vt:lpstr>Two-sample independent (t):</vt:lpstr>
      <vt:lpstr>Robustness of the 2 sample t-procedure</vt:lpstr>
      <vt:lpstr>10.3: Paired Data - Goals</vt:lpstr>
      <vt:lpstr>Conditions for Inference: 2 – sample paired</vt:lpstr>
      <vt:lpstr>Two-sample Matched Pair</vt:lpstr>
      <vt:lpstr>Two-sample matched pair Test: Summary</vt:lpstr>
      <vt:lpstr>Independent vs. Paired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471</cp:revision>
  <dcterms:created xsi:type="dcterms:W3CDTF">2010-01-11T21:36:57Z</dcterms:created>
  <dcterms:modified xsi:type="dcterms:W3CDTF">2016-03-25T12:00:29Z</dcterms:modified>
</cp:coreProperties>
</file>